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518" r:id="rId2"/>
    <p:sldId id="551" r:id="rId3"/>
    <p:sldId id="270" r:id="rId4"/>
    <p:sldId id="263" r:id="rId5"/>
    <p:sldId id="258" r:id="rId6"/>
    <p:sldId id="274" r:id="rId7"/>
    <p:sldId id="275" r:id="rId8"/>
    <p:sldId id="276" r:id="rId9"/>
    <p:sldId id="267" r:id="rId10"/>
    <p:sldId id="279" r:id="rId11"/>
    <p:sldId id="280" r:id="rId12"/>
    <p:sldId id="281" r:id="rId13"/>
    <p:sldId id="261" r:id="rId14"/>
    <p:sldId id="273" r:id="rId15"/>
    <p:sldId id="262" r:id="rId16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559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9" y="32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8CDC9-85D4-4503-A1C1-C4A7D08CE495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5FFA11-8017-47B8-A9A2-068FE447A80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9129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jpeg>
</file>

<file path=ppt/media/image11.png>
</file>

<file path=ppt/media/image12.jpeg>
</file>

<file path=ppt/media/image13.png>
</file>

<file path=ppt/media/image14.png>
</file>

<file path=ppt/media/image2.gif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43BFAF-B921-4E09-B8A3-F6B8249D3F3C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926013"/>
            <a:ext cx="5680075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7C17F4-00DD-4E28-9521-E48C5835F2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9022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21269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9ABA3-72B8-441F-AA9B-D3737D2CB9D9}" type="slidenum">
              <a:rPr lang="en-AU" smtClean="0"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43183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862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6333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301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074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163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428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4533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128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323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168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46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726FA-289A-47A4-9DB2-36250D803CC9}" type="datetimeFigureOut">
              <a:rPr lang="en-AU" smtClean="0"/>
              <a:t>3/06/2020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B6D5-E49B-468D-A565-A6E4E9BB073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29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-1" y="732983"/>
            <a:ext cx="1184793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Forms of Energy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/>
              <a:t>Kinetic energy </a:t>
            </a:r>
            <a:r>
              <a:rPr lang="en-AU" sz="2800" dirty="0"/>
              <a:t>is movement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b="1" dirty="0"/>
              <a:t>Potential energy </a:t>
            </a:r>
            <a:r>
              <a:rPr lang="en-AU" sz="2800" dirty="0"/>
              <a:t>is stored energy.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AU" sz="2800" dirty="0"/>
          </a:p>
          <a:p>
            <a:r>
              <a:rPr lang="en-AU" sz="2800" dirty="0"/>
              <a:t>Classify each of the following forms of energy as potential or kinetic</a:t>
            </a:r>
          </a:p>
          <a:p>
            <a:endParaRPr lang="en-AU" sz="2800" dirty="0"/>
          </a:p>
          <a:p>
            <a:r>
              <a:rPr lang="en-AU" sz="2800" dirty="0"/>
              <a:t>Heat, Elastic, Gravitational, Sound, Light, Nuclear, Electrical, Chemical</a:t>
            </a:r>
          </a:p>
        </p:txBody>
      </p:sp>
    </p:spTree>
    <p:extLst>
      <p:ext uri="{BB962C8B-B14F-4D97-AF65-F5344CB8AC3E}">
        <p14:creationId xmlns:p14="http://schemas.microsoft.com/office/powerpoint/2010/main" val="53852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4765519"/>
              </p:ext>
            </p:extLst>
          </p:nvPr>
        </p:nvGraphicFramePr>
        <p:xfrm>
          <a:off x="9514799" y="4886554"/>
          <a:ext cx="2605965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Reminders: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/>
                        <a:t>Medium</a:t>
                      </a:r>
                      <a:r>
                        <a:rPr lang="en-US" baseline="0" dirty="0"/>
                        <a:t>: a substance through which a wave travels.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97449"/>
              </p:ext>
            </p:extLst>
          </p:nvPr>
        </p:nvGraphicFramePr>
        <p:xfrm>
          <a:off x="9514800" y="68400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 the medium that the sound is travelling though?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174131"/>
              </p:ext>
            </p:extLst>
          </p:nvPr>
        </p:nvGraphicFramePr>
        <p:xfrm>
          <a:off x="9514799" y="150306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Are</a:t>
                      </a:r>
                      <a:r>
                        <a:rPr lang="en-AU" baseline="0" dirty="0"/>
                        <a:t> the particles bunched together or spread out?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4161" y="926951"/>
            <a:ext cx="4640638" cy="20354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 smtClean="0"/>
              <a:t>Mr Byrne is scuba </a:t>
            </a:r>
            <a:r>
              <a:rPr lang="en-AU" dirty="0"/>
              <a:t>diving and </a:t>
            </a:r>
            <a:r>
              <a:rPr lang="en-AU" dirty="0" smtClean="0"/>
              <a:t>hears </a:t>
            </a:r>
            <a:r>
              <a:rPr lang="en-AU" dirty="0"/>
              <a:t>a boat start above </a:t>
            </a:r>
            <a:r>
              <a:rPr lang="en-AU" dirty="0" smtClean="0"/>
              <a:t>him. Is the area of the sound </a:t>
            </a:r>
            <a:r>
              <a:rPr lang="en-AU" dirty="0"/>
              <a:t>wave show </a:t>
            </a:r>
            <a:r>
              <a:rPr lang="en-AU" dirty="0" smtClean="0"/>
              <a:t>by the arrow a compression </a:t>
            </a:r>
            <a:r>
              <a:rPr lang="en-AU" dirty="0"/>
              <a:t>or rarefaction?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="" xmlns:a16="http://schemas.microsoft.com/office/drawing/2014/main" id="{44CB129D-136E-4122-A4F7-271A88385B1D}"/>
              </a:ext>
            </a:extLst>
          </p:cNvPr>
          <p:cNvSpPr txBox="1">
            <a:spLocks/>
          </p:cNvSpPr>
          <p:nvPr/>
        </p:nvSpPr>
        <p:spPr>
          <a:xfrm>
            <a:off x="4853763" y="3027264"/>
            <a:ext cx="4661036" cy="18592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rgbClr val="0070C0"/>
                </a:solidFill>
              </a:rPr>
              <a:t>The sound wave is travelling through _____. The particles _____, therefore the arrow shows an area of _______.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06" y="5133569"/>
            <a:ext cx="7877175" cy="1038225"/>
          </a:xfrm>
          <a:prstGeom prst="rect">
            <a:avLst/>
          </a:prstGeom>
        </p:spPr>
      </p:pic>
      <p:sp>
        <p:nvSpPr>
          <p:cNvPr id="14" name="Down Arrow 13"/>
          <p:cNvSpPr/>
          <p:nvPr/>
        </p:nvSpPr>
        <p:spPr>
          <a:xfrm rot="10800000">
            <a:off x="4486940" y="6063511"/>
            <a:ext cx="366823" cy="63263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858457"/>
              </p:ext>
            </p:extLst>
          </p:nvPr>
        </p:nvGraphicFramePr>
        <p:xfrm>
          <a:off x="127813" y="708480"/>
          <a:ext cx="4194322" cy="3230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9432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1577">
                <a:tc>
                  <a:txBody>
                    <a:bodyPr/>
                    <a:lstStyle/>
                    <a:p>
                      <a:r>
                        <a:rPr lang="en-AU" sz="2000" dirty="0"/>
                        <a:t>Identify compression and</a:t>
                      </a:r>
                      <a:r>
                        <a:rPr lang="en-AU" sz="2000" baseline="0" dirty="0"/>
                        <a:t> rarefaction in a sound wave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53719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Identify the </a:t>
                      </a:r>
                      <a:r>
                        <a:rPr lang="en-AU" sz="2000" b="1" baseline="0" dirty="0"/>
                        <a:t>medium </a:t>
                      </a:r>
                      <a:r>
                        <a:rPr lang="en-AU" sz="2000" baseline="0" dirty="0"/>
                        <a:t>through which the sound is travelling.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Are the particles within a medium bunched together? </a:t>
                      </a:r>
                      <a:r>
                        <a:rPr lang="en-AU" sz="2000" b="1" baseline="0" dirty="0"/>
                        <a:t>compression</a:t>
                      </a: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Are the particles within the medium spread out? </a:t>
                      </a:r>
                      <a:r>
                        <a:rPr lang="en-AU" sz="2000" b="1" baseline="0" dirty="0"/>
                        <a:t>rarefaction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203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5" grpId="0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4765519"/>
              </p:ext>
            </p:extLst>
          </p:nvPr>
        </p:nvGraphicFramePr>
        <p:xfrm>
          <a:off x="9514799" y="4886554"/>
          <a:ext cx="2605965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Reminders: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/>
                        <a:t>Medium</a:t>
                      </a:r>
                      <a:r>
                        <a:rPr lang="en-US" baseline="0" dirty="0"/>
                        <a:t>: a substance through which a wave travels.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97449"/>
              </p:ext>
            </p:extLst>
          </p:nvPr>
        </p:nvGraphicFramePr>
        <p:xfrm>
          <a:off x="9514800" y="68400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 the medium that the sound is travelling though?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174131"/>
              </p:ext>
            </p:extLst>
          </p:nvPr>
        </p:nvGraphicFramePr>
        <p:xfrm>
          <a:off x="9514799" y="150306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Are</a:t>
                      </a:r>
                      <a:r>
                        <a:rPr lang="en-AU" baseline="0" dirty="0"/>
                        <a:t> the particles bunched together or spread out?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6171" y="709895"/>
            <a:ext cx="5028627" cy="205170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 dirty="0"/>
              <a:t>Mr </a:t>
            </a:r>
            <a:r>
              <a:rPr lang="en-AU" dirty="0" err="1"/>
              <a:t>Dudfield</a:t>
            </a:r>
            <a:r>
              <a:rPr lang="en-AU" dirty="0"/>
              <a:t> is at an Eminem </a:t>
            </a:r>
            <a:r>
              <a:rPr lang="en-AU" dirty="0" smtClean="0"/>
              <a:t>concert and </a:t>
            </a:r>
            <a:r>
              <a:rPr lang="en-AU" dirty="0"/>
              <a:t>the sound wave coming from the speakers is shown below. Does the arrow show compression or rarefaction?</a:t>
            </a:r>
          </a:p>
        </p:txBody>
      </p:sp>
      <p:pic>
        <p:nvPicPr>
          <p:cNvPr id="1026" name="Picture 2" descr="Image result for sound wave particl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580" y="4003622"/>
            <a:ext cx="5322640" cy="2661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Down Arrow 11"/>
          <p:cNvSpPr/>
          <p:nvPr/>
        </p:nvSpPr>
        <p:spPr>
          <a:xfrm rot="10800000">
            <a:off x="6735753" y="5212855"/>
            <a:ext cx="366823" cy="63263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44CB129D-136E-4122-A4F7-271A88385B1D}"/>
              </a:ext>
            </a:extLst>
          </p:cNvPr>
          <p:cNvSpPr txBox="1">
            <a:spLocks/>
          </p:cNvSpPr>
          <p:nvPr/>
        </p:nvSpPr>
        <p:spPr>
          <a:xfrm>
            <a:off x="4554378" y="2578471"/>
            <a:ext cx="4729575" cy="158194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rgbClr val="0070C0"/>
                </a:solidFill>
              </a:rPr>
              <a:t>The sound wave is travelling through _____. The particles _____, therefore the arrow shows an area of _______.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858457"/>
              </p:ext>
            </p:extLst>
          </p:nvPr>
        </p:nvGraphicFramePr>
        <p:xfrm>
          <a:off x="127813" y="708480"/>
          <a:ext cx="4194322" cy="3230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9432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1577">
                <a:tc>
                  <a:txBody>
                    <a:bodyPr/>
                    <a:lstStyle/>
                    <a:p>
                      <a:r>
                        <a:rPr lang="en-AU" sz="2000" dirty="0"/>
                        <a:t>Identify compression and</a:t>
                      </a:r>
                      <a:r>
                        <a:rPr lang="en-AU" sz="2000" baseline="0" dirty="0"/>
                        <a:t> rarefaction in a sound wave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53719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Identify the </a:t>
                      </a:r>
                      <a:r>
                        <a:rPr lang="en-AU" sz="2000" b="1" baseline="0" dirty="0"/>
                        <a:t>medium </a:t>
                      </a:r>
                      <a:r>
                        <a:rPr lang="en-AU" sz="2000" baseline="0" dirty="0"/>
                        <a:t>through which the sound is travelling.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Are the particles within a medium bunched together? </a:t>
                      </a:r>
                      <a:r>
                        <a:rPr lang="en-AU" sz="2000" b="1" baseline="0" dirty="0"/>
                        <a:t>compression</a:t>
                      </a: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Are the particles within the medium spread out? </a:t>
                      </a:r>
                      <a:r>
                        <a:rPr lang="en-AU" sz="2000" b="1" baseline="0" dirty="0"/>
                        <a:t>rarefaction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3083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2" grpId="0" animBg="1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4765519"/>
              </p:ext>
            </p:extLst>
          </p:nvPr>
        </p:nvGraphicFramePr>
        <p:xfrm>
          <a:off x="9514799" y="4886554"/>
          <a:ext cx="2605965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Reminders: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/>
                        <a:t>Medium</a:t>
                      </a:r>
                      <a:r>
                        <a:rPr lang="en-US" baseline="0" dirty="0"/>
                        <a:t>: a substance through which a wave travels.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97449"/>
              </p:ext>
            </p:extLst>
          </p:nvPr>
        </p:nvGraphicFramePr>
        <p:xfrm>
          <a:off x="9514800" y="68400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 the medium that the sound is travelling though?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174131"/>
              </p:ext>
            </p:extLst>
          </p:nvPr>
        </p:nvGraphicFramePr>
        <p:xfrm>
          <a:off x="9514799" y="150306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Are</a:t>
                      </a:r>
                      <a:r>
                        <a:rPr lang="en-AU" baseline="0" dirty="0"/>
                        <a:t> the particles bunched together or spread out?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7818" y="708480"/>
            <a:ext cx="4715540" cy="23746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Mr </a:t>
            </a:r>
            <a:r>
              <a:rPr lang="en-AU" dirty="0" err="1"/>
              <a:t>Axtens</a:t>
            </a:r>
            <a:r>
              <a:rPr lang="en-AU" dirty="0"/>
              <a:t> is using a tuning fork to tune his guitar, the sound wave is shown below. Does the arrow show compression or rarefaction?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908" y="3808789"/>
            <a:ext cx="3220714" cy="2155530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>
          <a:xfrm>
            <a:off x="7227726" y="4171514"/>
            <a:ext cx="366823" cy="63263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858457"/>
              </p:ext>
            </p:extLst>
          </p:nvPr>
        </p:nvGraphicFramePr>
        <p:xfrm>
          <a:off x="127813" y="708480"/>
          <a:ext cx="4194322" cy="3230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9432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1577">
                <a:tc>
                  <a:txBody>
                    <a:bodyPr/>
                    <a:lstStyle/>
                    <a:p>
                      <a:r>
                        <a:rPr lang="en-AU" sz="2000" dirty="0"/>
                        <a:t>Identify compression and</a:t>
                      </a:r>
                      <a:r>
                        <a:rPr lang="en-AU" sz="2000" baseline="0" dirty="0"/>
                        <a:t> rarefaction in a sound wave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53719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Identify the </a:t>
                      </a:r>
                      <a:r>
                        <a:rPr lang="en-AU" sz="2000" b="1" baseline="0" dirty="0"/>
                        <a:t>medium </a:t>
                      </a:r>
                      <a:r>
                        <a:rPr lang="en-AU" sz="2000" baseline="0" dirty="0"/>
                        <a:t>through which the sound is travelling.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Are the particles within a medium bunched together? </a:t>
                      </a:r>
                      <a:r>
                        <a:rPr lang="en-AU" sz="2000" b="1" baseline="0" dirty="0"/>
                        <a:t>compression</a:t>
                      </a: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Are the particles within the medium spread out? </a:t>
                      </a:r>
                      <a:r>
                        <a:rPr lang="en-AU" sz="2000" b="1" baseline="0" dirty="0"/>
                        <a:t>rarefaction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202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2014888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Relevance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10515600" cy="5352273"/>
          </a:xfrm>
        </p:spPr>
        <p:txBody>
          <a:bodyPr/>
          <a:lstStyle/>
          <a:p>
            <a:r>
              <a:rPr lang="en-AU" dirty="0"/>
              <a:t>Understanding how a sound wave is produced will help you to explain a variety of sound related phenomena.</a:t>
            </a:r>
          </a:p>
          <a:p>
            <a:endParaRPr lang="en-AU" dirty="0"/>
          </a:p>
          <a:p>
            <a:r>
              <a:rPr lang="en-AU" dirty="0"/>
              <a:t>Longitudinal waves have a huge variety of uses such as:</a:t>
            </a:r>
          </a:p>
          <a:p>
            <a:pPr lvl="1"/>
            <a:r>
              <a:rPr lang="en-AU" dirty="0"/>
              <a:t>Fish </a:t>
            </a:r>
            <a:r>
              <a:rPr lang="en-AU" dirty="0" smtClean="0"/>
              <a:t>finders and depth </a:t>
            </a:r>
            <a:r>
              <a:rPr lang="en-AU" dirty="0"/>
              <a:t>sounders</a:t>
            </a:r>
          </a:p>
          <a:p>
            <a:pPr lvl="1"/>
            <a:r>
              <a:rPr lang="en-AU" dirty="0"/>
              <a:t>Ultrasound to see into the human body</a:t>
            </a:r>
          </a:p>
          <a:p>
            <a:pPr lvl="1"/>
            <a:r>
              <a:rPr lang="en-AU" dirty="0" smtClean="0"/>
              <a:t>Communication </a:t>
            </a:r>
            <a:r>
              <a:rPr lang="en-AU" dirty="0"/>
              <a:t>for some </a:t>
            </a:r>
            <a:r>
              <a:rPr lang="en-AU" dirty="0" smtClean="0"/>
              <a:t>animals – echolocation used by dolphins and bats</a:t>
            </a:r>
            <a:endParaRPr lang="en-AU" dirty="0"/>
          </a:p>
          <a:p>
            <a:pPr lvl="1"/>
            <a:endParaRPr lang="en-AU" dirty="0"/>
          </a:p>
        </p:txBody>
      </p:sp>
      <p:pic>
        <p:nvPicPr>
          <p:cNvPr id="2050" name="Picture 2" descr="Image result for Ultrasound of babi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618" y="4020815"/>
            <a:ext cx="2450435" cy="2450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Fish find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2238" y="713227"/>
            <a:ext cx="2971800" cy="297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1005" y="4020815"/>
            <a:ext cx="4249987" cy="239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566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0"/>
            <a:ext cx="2311405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8DE4CDE6-2979-4292-9E38-3C12910BF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880114"/>
            <a:ext cx="10515600" cy="16200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dirty="0"/>
              <a:t>In space, no one can hear you scream”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Having </a:t>
            </a:r>
            <a:r>
              <a:rPr lang="en-US" dirty="0"/>
              <a:t>completed the lesson, is this statement true or false? Explain your answer.</a:t>
            </a:r>
            <a:endParaRPr lang="en-AU" dirty="0"/>
          </a:p>
        </p:txBody>
      </p:sp>
      <p:sp>
        <p:nvSpPr>
          <p:cNvPr id="7" name="TextBox 6"/>
          <p:cNvSpPr txBox="1"/>
          <p:nvPr/>
        </p:nvSpPr>
        <p:spPr>
          <a:xfrm>
            <a:off x="0" y="2411819"/>
            <a:ext cx="2311405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295339"/>
            <a:ext cx="2311405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Closure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="" xmlns:a16="http://schemas.microsoft.com/office/drawing/2014/main" id="{8DE4CDE6-2979-4292-9E38-3C12910BF466}"/>
              </a:ext>
            </a:extLst>
          </p:cNvPr>
          <p:cNvSpPr txBox="1">
            <a:spLocks/>
          </p:cNvSpPr>
          <p:nvPr/>
        </p:nvSpPr>
        <p:spPr>
          <a:xfrm>
            <a:off x="0" y="2996594"/>
            <a:ext cx="10347251" cy="162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In your own words, describe how a sound wave is produced, and how it travels from one location to another.</a:t>
            </a:r>
            <a:endParaRPr lang="en-AU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8DE4CDE6-2979-4292-9E38-3C12910BF466}"/>
              </a:ext>
            </a:extLst>
          </p:cNvPr>
          <p:cNvSpPr txBox="1">
            <a:spLocks/>
          </p:cNvSpPr>
          <p:nvPr/>
        </p:nvSpPr>
        <p:spPr>
          <a:xfrm>
            <a:off x="0" y="584775"/>
            <a:ext cx="10347251" cy="162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Create a neat drawing of a sound wave and label the following: compression, sound source, rarefaction, medium, direction of wave movement, direction of particle movement.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96050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 animBg="1"/>
      <p:bldP spid="9" grpId="0" animBg="1"/>
      <p:bldP spid="11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6605"/>
            <a:ext cx="3895468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Independent Practice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7DCD67C7-DDC2-4B28-85BF-6A02105C4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78170"/>
            <a:ext cx="12077444" cy="59040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dirty="0" smtClean="0"/>
              <a:t>Answer the following questions i</a:t>
            </a:r>
            <a:r>
              <a:rPr lang="en-AU" b="1" dirty="0" smtClean="0"/>
              <a:t>n your </a:t>
            </a:r>
            <a:r>
              <a:rPr lang="en-AU" b="1" dirty="0"/>
              <a:t>science book </a:t>
            </a:r>
            <a:r>
              <a:rPr lang="en-AU" b="1" dirty="0" smtClean="0"/>
              <a:t>or </a:t>
            </a:r>
            <a:r>
              <a:rPr lang="en-AU" b="1" dirty="0"/>
              <a:t>on your </a:t>
            </a:r>
            <a:r>
              <a:rPr lang="en-AU" b="1" dirty="0" smtClean="0"/>
              <a:t>device. 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Explain how sound waves are formed.</a:t>
            </a:r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Draw a </a:t>
            </a:r>
            <a:r>
              <a:rPr lang="en-US" dirty="0" smtClean="0"/>
              <a:t>neat diagram of </a:t>
            </a:r>
            <a:r>
              <a:rPr lang="en-US" dirty="0"/>
              <a:t>a sound wave and label the following: compression, sound source, rarefaction, medium, direction of wave movement, direction of particle movement.</a:t>
            </a:r>
            <a:endParaRPr lang="en-AU" dirty="0"/>
          </a:p>
          <a:p>
            <a:pPr marL="514350" indent="-514350">
              <a:buFont typeface="+mj-lt"/>
              <a:buAutoNum type="arabicPeriod"/>
            </a:pPr>
            <a:r>
              <a:rPr lang="en-AU" dirty="0" smtClean="0"/>
              <a:t>Define the following terms, in the context of sound:</a:t>
            </a:r>
            <a:endParaRPr lang="en-AU" dirty="0"/>
          </a:p>
          <a:p>
            <a:pPr lvl="2"/>
            <a:r>
              <a:rPr lang="en-AU" sz="2800" dirty="0"/>
              <a:t>Longitudinal wave</a:t>
            </a:r>
          </a:p>
          <a:p>
            <a:pPr lvl="2"/>
            <a:r>
              <a:rPr lang="en-AU" sz="2800" dirty="0"/>
              <a:t>Compression</a:t>
            </a:r>
          </a:p>
          <a:p>
            <a:pPr lvl="2"/>
            <a:r>
              <a:rPr lang="en-AU" sz="2800" dirty="0"/>
              <a:t>Rarefaction</a:t>
            </a:r>
          </a:p>
          <a:p>
            <a:pPr lvl="2"/>
            <a:r>
              <a:rPr lang="en-AU" sz="2800" dirty="0"/>
              <a:t>Sound source</a:t>
            </a:r>
          </a:p>
          <a:p>
            <a:pPr lvl="2"/>
            <a:r>
              <a:rPr lang="en-AU" sz="2800" dirty="0"/>
              <a:t>Medium</a:t>
            </a:r>
          </a:p>
          <a:p>
            <a:pPr lvl="2"/>
            <a:r>
              <a:rPr lang="en-AU" sz="2800" dirty="0" smtClean="0"/>
              <a:t>Oscillate</a:t>
            </a:r>
            <a:endParaRPr lang="en-AU" sz="2800" dirty="0"/>
          </a:p>
          <a:p>
            <a:pPr marL="0" indent="0">
              <a:buNone/>
            </a:pPr>
            <a:r>
              <a:rPr lang="en-AU" dirty="0" smtClean="0"/>
              <a:t>4. State two uses of sound waves in everyday life.</a:t>
            </a: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375474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48208"/>
            <a:ext cx="2429041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Daily Review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-1" y="732983"/>
            <a:ext cx="1184793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/>
              <a:t>Forms of Kinetic Energy</a:t>
            </a:r>
          </a:p>
          <a:p>
            <a:r>
              <a:rPr lang="en-AU" sz="2800" b="1" dirty="0"/>
              <a:t>Kinetic energy </a:t>
            </a:r>
            <a:r>
              <a:rPr lang="en-AU" sz="2800" dirty="0"/>
              <a:t>is movement energy.</a:t>
            </a:r>
          </a:p>
          <a:p>
            <a:endParaRPr lang="en-AU" sz="2800" dirty="0"/>
          </a:p>
          <a:p>
            <a:r>
              <a:rPr lang="en-AU" sz="2800" dirty="0"/>
              <a:t>Match each of the forms of kinetic energy to the type of movement it has.</a:t>
            </a:r>
          </a:p>
          <a:p>
            <a:endParaRPr lang="en-AU" sz="2800" dirty="0"/>
          </a:p>
          <a:p>
            <a:r>
              <a:rPr lang="en-AU" sz="2800" dirty="0"/>
              <a:t>1  Heat		A  Charges moving through a wire</a:t>
            </a:r>
          </a:p>
          <a:p>
            <a:r>
              <a:rPr lang="en-AU" sz="2800" dirty="0"/>
              <a:t>2  Sound		B  Energy in vibrating objects</a:t>
            </a:r>
          </a:p>
          <a:p>
            <a:r>
              <a:rPr lang="en-AU" sz="2800" dirty="0"/>
              <a:t>3  Light		C  Movement of particles within an object</a:t>
            </a:r>
          </a:p>
          <a:p>
            <a:r>
              <a:rPr lang="en-AU" sz="2800" dirty="0"/>
              <a:t>4  Electrical		D  Photons moving in waves</a:t>
            </a:r>
          </a:p>
        </p:txBody>
      </p:sp>
    </p:spTree>
    <p:extLst>
      <p:ext uri="{BB962C8B-B14F-4D97-AF65-F5344CB8AC3E}">
        <p14:creationId xmlns:p14="http://schemas.microsoft.com/office/powerpoint/2010/main" val="3387493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5840" y="2057400"/>
            <a:ext cx="8274424" cy="2514600"/>
          </a:xfrm>
          <a:solidFill>
            <a:schemeClr val="bg1"/>
          </a:solidFill>
          <a:ln w="38100">
            <a:solidFill>
              <a:srgbClr val="7030A0"/>
            </a:solidFill>
          </a:ln>
        </p:spPr>
        <p:txBody>
          <a:bodyPr anchor="ctr">
            <a:normAutofit/>
          </a:bodyPr>
          <a:lstStyle/>
          <a:p>
            <a:r>
              <a:rPr lang="en-AU" dirty="0"/>
              <a:t>Sound Production</a:t>
            </a:r>
            <a:br>
              <a:rPr lang="en-AU" dirty="0"/>
            </a:br>
            <a:r>
              <a:rPr lang="en-AU" sz="2800" dirty="0"/>
              <a:t>Year 9 Physics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296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2609"/>
            <a:ext cx="3590904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Learning Objectives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96108"/>
            <a:ext cx="4498548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Activate Prior Knowledge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227573"/>
              </p:ext>
            </p:extLst>
          </p:nvPr>
        </p:nvGraphicFramePr>
        <p:xfrm>
          <a:off x="9514481" y="69246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In your own words: what are we going to learn?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D56355AD-F9E3-406A-AA51-BD8916277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72166"/>
            <a:ext cx="10515600" cy="1620000"/>
          </a:xfrm>
        </p:spPr>
        <p:txBody>
          <a:bodyPr/>
          <a:lstStyle/>
          <a:p>
            <a:r>
              <a:rPr lang="en-US" dirty="0"/>
              <a:t>Identify sound as a </a:t>
            </a:r>
            <a:r>
              <a:rPr lang="en-US" dirty="0" smtClean="0"/>
              <a:t>form of longitudinal </a:t>
            </a:r>
            <a:r>
              <a:rPr lang="en-US" dirty="0"/>
              <a:t>w</a:t>
            </a:r>
            <a:r>
              <a:rPr lang="en-US" dirty="0" smtClean="0"/>
              <a:t>ave</a:t>
            </a:r>
            <a:endParaRPr lang="en-US" dirty="0"/>
          </a:p>
          <a:p>
            <a:r>
              <a:rPr lang="en-US" dirty="0"/>
              <a:t>Differentiate between areas of compression and rarefaction in a sound wave</a:t>
            </a:r>
            <a:endParaRPr lang="en-AU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EC9CF77F-9496-4178-8C53-0D1F282880E9}"/>
              </a:ext>
            </a:extLst>
          </p:cNvPr>
          <p:cNvSpPr txBox="1"/>
          <p:nvPr/>
        </p:nvSpPr>
        <p:spPr>
          <a:xfrm>
            <a:off x="0" y="2980883"/>
            <a:ext cx="689521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 famous tagline to the 1979 thriller </a:t>
            </a:r>
            <a:r>
              <a:rPr lang="en-US" sz="2800" dirty="0" smtClean="0"/>
              <a:t>Alien is: </a:t>
            </a:r>
          </a:p>
          <a:p>
            <a:pPr lvl="1"/>
            <a:r>
              <a:rPr lang="en-US" sz="2800" dirty="0" smtClean="0"/>
              <a:t>“</a:t>
            </a:r>
            <a:r>
              <a:rPr lang="en-US" sz="2800" dirty="0"/>
              <a:t>In space, no one can hear you scream”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Think </a:t>
            </a:r>
            <a:r>
              <a:rPr lang="en-US" sz="2800" dirty="0"/>
              <a:t>pair share with your partner, do you think this is true? </a:t>
            </a:r>
            <a:r>
              <a:rPr lang="en-US" sz="2800" dirty="0" smtClean="0"/>
              <a:t>Why or why not?</a:t>
            </a:r>
            <a:endParaRPr lang="en-AU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968" y="2980883"/>
            <a:ext cx="476250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4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9201221"/>
              </p:ext>
            </p:extLst>
          </p:nvPr>
        </p:nvGraphicFramePr>
        <p:xfrm>
          <a:off x="9451293" y="5639760"/>
          <a:ext cx="2669471" cy="101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6947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Oscillate</a:t>
                      </a:r>
                      <a:r>
                        <a:rPr lang="en-AU" baseline="0" dirty="0"/>
                        <a:t>: move </a:t>
                      </a:r>
                      <a:r>
                        <a:rPr lang="en-AU" baseline="0" dirty="0" smtClean="0"/>
                        <a:t>back </a:t>
                      </a:r>
                      <a:r>
                        <a:rPr lang="en-AU" baseline="0" dirty="0"/>
                        <a:t>and forth in a regular </a:t>
                      </a:r>
                      <a:r>
                        <a:rPr lang="en-AU" baseline="0" dirty="0" smtClean="0"/>
                        <a:t>rhythm</a:t>
                      </a:r>
                      <a:endParaRPr lang="en-AU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5656732"/>
              </p:ext>
            </p:extLst>
          </p:nvPr>
        </p:nvGraphicFramePr>
        <p:xfrm>
          <a:off x="9514800" y="68400"/>
          <a:ext cx="2605964" cy="1554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</a:t>
                      </a:r>
                      <a:r>
                        <a:rPr lang="en-US" baseline="0" dirty="0"/>
                        <a:t> or false: The vibration of particles, results in the production of sound.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1644082"/>
              </p:ext>
            </p:extLst>
          </p:nvPr>
        </p:nvGraphicFramePr>
        <p:xfrm>
          <a:off x="9514800" y="1791315"/>
          <a:ext cx="2605964" cy="100702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66949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How does a guitar string</a:t>
                      </a:r>
                      <a:r>
                        <a:rPr lang="en-AU" baseline="0" dirty="0"/>
                        <a:t> produce a sound wave?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84775"/>
            <a:ext cx="8559835" cy="3102707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 smtClean="0"/>
              <a:t>Sound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Sound energy is the </a:t>
            </a:r>
            <a:r>
              <a:rPr lang="en-US" dirty="0"/>
              <a:t>vibration of </a:t>
            </a:r>
            <a:r>
              <a:rPr lang="en-US" dirty="0" smtClean="0"/>
              <a:t>particles or objects </a:t>
            </a:r>
            <a:r>
              <a:rPr lang="en-US" dirty="0"/>
              <a:t>moving in a wavelike motion.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The </a:t>
            </a:r>
            <a:r>
              <a:rPr lang="en-US" dirty="0" smtClean="0"/>
              <a:t>guitar strings </a:t>
            </a:r>
            <a:r>
              <a:rPr lang="en-US" b="1" dirty="0" smtClean="0"/>
              <a:t>oscillate,</a:t>
            </a:r>
            <a:r>
              <a:rPr lang="en-US" dirty="0" smtClean="0"/>
              <a:t> causing particles </a:t>
            </a:r>
            <a:r>
              <a:rPr lang="en-US" dirty="0"/>
              <a:t>in the air to compress together, and then move apart.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The resulting vibrations in the air particles reach our ear, and we interpret that as a sound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865" y="3953321"/>
            <a:ext cx="3995563" cy="1686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72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027384"/>
              </p:ext>
            </p:extLst>
          </p:nvPr>
        </p:nvGraphicFramePr>
        <p:xfrm>
          <a:off x="9514800" y="4397542"/>
          <a:ext cx="2605964" cy="2377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49862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5634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/>
                        <a:t>Sound Source</a:t>
                      </a:r>
                      <a:r>
                        <a:rPr lang="en-US" baseline="0" dirty="0"/>
                        <a:t>: the point from which a sound wave is emitted.</a:t>
                      </a:r>
                      <a:endParaRPr lang="en-AU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aseline="0" dirty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/>
                        <a:t>Medium</a:t>
                      </a:r>
                      <a:r>
                        <a:rPr lang="en-US" baseline="0" dirty="0"/>
                        <a:t>: a substance through which a wave travels.</a:t>
                      </a:r>
                      <a:endParaRPr lang="en-AU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115471"/>
              </p:ext>
            </p:extLst>
          </p:nvPr>
        </p:nvGraphicFramePr>
        <p:xfrm>
          <a:off x="9514800" y="1417048"/>
          <a:ext cx="2605964" cy="132060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6208">
                <a:tc>
                  <a:txBody>
                    <a:bodyPr/>
                    <a:lstStyle/>
                    <a:p>
                      <a:r>
                        <a:rPr lang="en-AU" sz="2000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913968">
                <a:tc>
                  <a:txBody>
                    <a:bodyPr/>
                    <a:lstStyle/>
                    <a:p>
                      <a:r>
                        <a:rPr lang="en-US" sz="1800" dirty="0"/>
                        <a:t>What do</a:t>
                      </a:r>
                      <a:r>
                        <a:rPr lang="en-US" sz="1800" baseline="0" dirty="0"/>
                        <a:t> we call the point from which a sound is emitted?</a:t>
                      </a:r>
                      <a:endParaRPr lang="en-AU" sz="18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19463"/>
            <a:ext cx="855983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Sound Waves</a:t>
            </a:r>
          </a:p>
          <a:p>
            <a:pPr>
              <a:spcBef>
                <a:spcPts val="0"/>
              </a:spcBef>
            </a:pPr>
            <a:r>
              <a:rPr lang="en-US" dirty="0"/>
              <a:t>Sound wave are a type of </a:t>
            </a:r>
            <a:r>
              <a:rPr lang="en-US" b="1" dirty="0"/>
              <a:t>longitudinal wave.</a:t>
            </a: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 smtClean="0"/>
              <a:t>In </a:t>
            </a:r>
            <a:r>
              <a:rPr lang="en-US" dirty="0"/>
              <a:t>a Longitudinal wave:</a:t>
            </a:r>
          </a:p>
          <a:p>
            <a:pPr lvl="1"/>
            <a:r>
              <a:rPr lang="en-US" sz="2800" dirty="0"/>
              <a:t>The wave is produced by a </a:t>
            </a:r>
            <a:r>
              <a:rPr lang="en-US" sz="2800" dirty="0" smtClean="0"/>
              <a:t>source of vibration, called a sound source.</a:t>
            </a:r>
            <a:endParaRPr lang="en-US" sz="2800" dirty="0"/>
          </a:p>
          <a:p>
            <a:pPr lvl="1"/>
            <a:r>
              <a:rPr lang="en-US" sz="2800" dirty="0"/>
              <a:t>The wave requires a </a:t>
            </a:r>
            <a:r>
              <a:rPr lang="en-US" sz="2800" b="1" dirty="0"/>
              <a:t>medium</a:t>
            </a:r>
            <a:r>
              <a:rPr lang="en-US" sz="2800" dirty="0"/>
              <a:t> to travel </a:t>
            </a:r>
            <a:r>
              <a:rPr lang="en-US" sz="2800" dirty="0" smtClean="0"/>
              <a:t>through, for example air, water or solid objects.</a:t>
            </a:r>
            <a:endParaRPr lang="en-US" sz="28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77318"/>
              </p:ext>
            </p:extLst>
          </p:nvPr>
        </p:nvGraphicFramePr>
        <p:xfrm>
          <a:off x="9514800" y="37447"/>
          <a:ext cx="2605964" cy="104432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04243">
                <a:tc>
                  <a:txBody>
                    <a:bodyPr/>
                    <a:lstStyle/>
                    <a:p>
                      <a:r>
                        <a:rPr lang="en-AU" sz="2000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640051">
                <a:tc>
                  <a:txBody>
                    <a:bodyPr/>
                    <a:lstStyle/>
                    <a:p>
                      <a:r>
                        <a:rPr lang="en-US" sz="1800" dirty="0"/>
                        <a:t>What type of wave is a </a:t>
                      </a:r>
                      <a:r>
                        <a:rPr lang="en-US" sz="1800" dirty="0" smtClean="0"/>
                        <a:t>sound wave?</a:t>
                      </a:r>
                      <a:endParaRPr lang="en-AU" sz="18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664" y="4318018"/>
            <a:ext cx="3228316" cy="18159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508" y="3787085"/>
            <a:ext cx="2297327" cy="243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4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840347"/>
              </p:ext>
            </p:extLst>
          </p:nvPr>
        </p:nvGraphicFramePr>
        <p:xfrm>
          <a:off x="9514800" y="5220503"/>
          <a:ext cx="2605964" cy="108749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03173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72173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baseline="0" dirty="0"/>
                        <a:t>Parallel</a:t>
                      </a:r>
                      <a:r>
                        <a:rPr lang="en-AU" baseline="0" dirty="0"/>
                        <a:t>: extending in the same direction</a:t>
                      </a:r>
                      <a:r>
                        <a:rPr lang="en-AU" baseline="0" dirty="0" smtClean="0"/>
                        <a:t>.</a:t>
                      </a:r>
                      <a:endParaRPr lang="en-AU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905773"/>
              </p:ext>
            </p:extLst>
          </p:nvPr>
        </p:nvGraphicFramePr>
        <p:xfrm>
          <a:off x="9514800" y="1800121"/>
          <a:ext cx="2605964" cy="11887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Think</a:t>
                      </a:r>
                      <a:r>
                        <a:rPr lang="en-US" sz="1600" baseline="0" dirty="0"/>
                        <a:t>-pair-share: Describe the motion of the red particle in the image below.</a:t>
                      </a:r>
                      <a:endParaRPr lang="en-AU" sz="16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351" y="1247221"/>
            <a:ext cx="8559835" cy="4351338"/>
          </a:xfrm>
        </p:spPr>
        <p:txBody>
          <a:bodyPr/>
          <a:lstStyle/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b="1" dirty="0"/>
          </a:p>
          <a:p>
            <a:endParaRPr lang="en-US" dirty="0"/>
          </a:p>
          <a:p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093" y="3165829"/>
            <a:ext cx="5117742" cy="3463091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490860"/>
              </p:ext>
            </p:extLst>
          </p:nvPr>
        </p:nvGraphicFramePr>
        <p:xfrm>
          <a:off x="9514800" y="210901"/>
          <a:ext cx="2605964" cy="11887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In which</a:t>
                      </a:r>
                      <a:r>
                        <a:rPr lang="en-US" sz="1600" baseline="0" dirty="0"/>
                        <a:t> direction to particles move in a longitudinal wave?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0" y="601785"/>
            <a:ext cx="9514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Sound Waves</a:t>
            </a:r>
          </a:p>
          <a:p>
            <a:pPr>
              <a:spcBef>
                <a:spcPts val="0"/>
              </a:spcBef>
            </a:pPr>
            <a:r>
              <a:rPr lang="en-US" dirty="0"/>
              <a:t>Sound wave are a type of </a:t>
            </a:r>
            <a:r>
              <a:rPr lang="en-US" b="1" dirty="0"/>
              <a:t>longitudinal wave.</a:t>
            </a: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 smtClean="0"/>
              <a:t>In </a:t>
            </a:r>
            <a:r>
              <a:rPr lang="en-US" dirty="0"/>
              <a:t>a Longitudinal wave:</a:t>
            </a:r>
          </a:p>
          <a:p>
            <a:pPr lvl="1"/>
            <a:r>
              <a:rPr lang="en-US" sz="2800" dirty="0"/>
              <a:t>Particles move </a:t>
            </a:r>
            <a:r>
              <a:rPr lang="en-US" sz="2800" b="1" dirty="0"/>
              <a:t>parallel</a:t>
            </a:r>
            <a:r>
              <a:rPr lang="en-US" sz="2800" dirty="0"/>
              <a:t> to the </a:t>
            </a:r>
            <a:r>
              <a:rPr lang="en-US" sz="2800" dirty="0" smtClean="0"/>
              <a:t>direction of wave movement.</a:t>
            </a:r>
            <a:endParaRPr lang="en-US" sz="2800" dirty="0"/>
          </a:p>
          <a:p>
            <a:pPr lvl="1"/>
            <a:r>
              <a:rPr lang="en-US" sz="2800" dirty="0"/>
              <a:t>As each wave front passes, the particles return to their original position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4104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4023093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Concept Development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773830"/>
              </p:ext>
            </p:extLst>
          </p:nvPr>
        </p:nvGraphicFramePr>
        <p:xfrm>
          <a:off x="9048376" y="5437000"/>
          <a:ext cx="3072388" cy="1280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0723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83572">
                <a:tc>
                  <a:txBody>
                    <a:bodyPr/>
                    <a:lstStyle/>
                    <a:p>
                      <a:r>
                        <a:rPr lang="en-AU" dirty="0"/>
                        <a:t>Vocabulary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87073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/>
                        <a:t>Longitudinal wave</a:t>
                      </a:r>
                      <a:r>
                        <a:rPr lang="en-US" baseline="0" dirty="0"/>
                        <a:t>: a wave where particles move in the direction of travel of the wave. 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0993801"/>
              </p:ext>
            </p:extLst>
          </p:nvPr>
        </p:nvGraphicFramePr>
        <p:xfrm>
          <a:off x="9514800" y="2388901"/>
          <a:ext cx="2605964" cy="11887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Think</a:t>
                      </a:r>
                      <a:r>
                        <a:rPr lang="en-US" sz="1600" baseline="0" dirty="0"/>
                        <a:t>-pair-share: Describe the motion of the red particle in the image below.</a:t>
                      </a:r>
                      <a:endParaRPr lang="en-AU" sz="16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617440"/>
              </p:ext>
            </p:extLst>
          </p:nvPr>
        </p:nvGraphicFramePr>
        <p:xfrm>
          <a:off x="9514800" y="37447"/>
          <a:ext cx="2605964" cy="11887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Using your </a:t>
                      </a:r>
                      <a:r>
                        <a:rPr lang="en-US" sz="1600" baseline="0" dirty="0"/>
                        <a:t>own words, what is an area of compression in a sound wave?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="" xmlns:a16="http://schemas.microsoft.com/office/drawing/2014/main" id="{7F92BBE8-C137-474F-972A-B52681EB261E}"/>
              </a:ext>
            </a:extLst>
          </p:cNvPr>
          <p:cNvSpPr txBox="1">
            <a:spLocks/>
          </p:cNvSpPr>
          <p:nvPr/>
        </p:nvSpPr>
        <p:spPr>
          <a:xfrm>
            <a:off x="0" y="631807"/>
            <a:ext cx="8559835" cy="23018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Sound Waves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 smtClean="0"/>
              <a:t>A </a:t>
            </a:r>
            <a:r>
              <a:rPr lang="en-US" dirty="0"/>
              <a:t>sound wave is made up of 2 main areas:</a:t>
            </a:r>
          </a:p>
          <a:p>
            <a:pPr lvl="1">
              <a:spcAft>
                <a:spcPts val="600"/>
              </a:spcAft>
            </a:pPr>
            <a:r>
              <a:rPr lang="en-US" b="1" dirty="0"/>
              <a:t>Compression</a:t>
            </a:r>
            <a:r>
              <a:rPr lang="en-US" dirty="0"/>
              <a:t>: part of a sound wave where particles are forced close together.</a:t>
            </a:r>
          </a:p>
          <a:p>
            <a:pPr lvl="1">
              <a:spcAft>
                <a:spcPts val="600"/>
              </a:spcAft>
            </a:pPr>
            <a:r>
              <a:rPr lang="en-US" b="1" dirty="0"/>
              <a:t>Rarefaction</a:t>
            </a:r>
            <a:r>
              <a:rPr lang="en-US" dirty="0"/>
              <a:t>: part of a sound wave where particles are forced apart</a:t>
            </a:r>
            <a:r>
              <a:rPr lang="en-US" dirty="0" smtClean="0"/>
              <a:t>.</a:t>
            </a:r>
            <a:endParaRPr lang="en-US" dirty="0"/>
          </a:p>
          <a:p>
            <a:endParaRPr lang="en-A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53" y="3042024"/>
            <a:ext cx="8748947" cy="36123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9583" y="3655908"/>
            <a:ext cx="2516397" cy="1702804"/>
          </a:xfrm>
          <a:prstGeom prst="rect">
            <a:avLst/>
          </a:prstGeom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855300"/>
              </p:ext>
            </p:extLst>
          </p:nvPr>
        </p:nvGraphicFramePr>
        <p:xfrm>
          <a:off x="9514800" y="1335094"/>
          <a:ext cx="2605964" cy="9448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How is a compression different to a rarefaction?</a:t>
                      </a:r>
                      <a:endParaRPr lang="en-US" sz="1600" baseline="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882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6366229" cy="584775"/>
          </a:xfrm>
          <a:prstGeom prst="homePlate">
            <a:avLst/>
          </a:prstGeom>
          <a:solidFill>
            <a:srgbClr val="7030A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sz="3200" dirty="0"/>
              <a:t>Skill Development / Guided Practice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4765519"/>
              </p:ext>
            </p:extLst>
          </p:nvPr>
        </p:nvGraphicFramePr>
        <p:xfrm>
          <a:off x="9514799" y="4886554"/>
          <a:ext cx="2605965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0596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Reminders: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/>
                        <a:t>Medium</a:t>
                      </a:r>
                      <a:r>
                        <a:rPr lang="en-US" baseline="0" dirty="0"/>
                        <a:t>: a substance through which a wave travels.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97449"/>
              </p:ext>
            </p:extLst>
          </p:nvPr>
        </p:nvGraphicFramePr>
        <p:xfrm>
          <a:off x="9514800" y="68400"/>
          <a:ext cx="2605964" cy="12801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What is the medium that the sound is travelling though?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174131"/>
              </p:ext>
            </p:extLst>
          </p:nvPr>
        </p:nvGraphicFramePr>
        <p:xfrm>
          <a:off x="9514799" y="1503060"/>
          <a:ext cx="2605964" cy="1005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59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53527">
                <a:tc>
                  <a:txBody>
                    <a:bodyPr/>
                    <a:lstStyle/>
                    <a:p>
                      <a:r>
                        <a:rPr lang="en-AU" dirty="0"/>
                        <a:t>CFU 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/>
                        <a:t>Are</a:t>
                      </a:r>
                      <a:r>
                        <a:rPr lang="en-AU" baseline="0" dirty="0"/>
                        <a:t> the particles bunched together or spread out?</a:t>
                      </a:r>
                      <a:endParaRPr lang="en-AU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44CB129D-136E-4122-A4F7-271A88385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4161" y="815693"/>
            <a:ext cx="4434644" cy="20285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 smtClean="0"/>
              <a:t>Jonny </a:t>
            </a:r>
            <a:r>
              <a:rPr lang="en-AU" dirty="0"/>
              <a:t>calls your name and the sound wave produced is shown below. Does the arrow show compression or rarefaction?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5094888"/>
              </p:ext>
            </p:extLst>
          </p:nvPr>
        </p:nvGraphicFramePr>
        <p:xfrm>
          <a:off x="127813" y="708480"/>
          <a:ext cx="4194322" cy="3230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9432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1577">
                <a:tc>
                  <a:txBody>
                    <a:bodyPr/>
                    <a:lstStyle/>
                    <a:p>
                      <a:r>
                        <a:rPr lang="en-AU" sz="2000" dirty="0"/>
                        <a:t>Identify compression and</a:t>
                      </a:r>
                      <a:r>
                        <a:rPr lang="en-AU" sz="2000" baseline="0" dirty="0"/>
                        <a:t> rarefaction in a sound wave</a:t>
                      </a:r>
                      <a:endParaRPr lang="en-AU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537192">
                <a:tc>
                  <a:txBody>
                    <a:bodyPr/>
                    <a:lstStyle/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Identify the </a:t>
                      </a:r>
                      <a:r>
                        <a:rPr lang="en-AU" sz="2000" b="1" baseline="0" dirty="0"/>
                        <a:t>medium </a:t>
                      </a:r>
                      <a:r>
                        <a:rPr lang="en-AU" sz="2000" baseline="0" dirty="0"/>
                        <a:t>through which the sound is travelling.</a:t>
                      </a:r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Are the particles within a medium bunched together? </a:t>
                      </a:r>
                      <a:r>
                        <a:rPr lang="en-AU" sz="2000" b="1" baseline="0" dirty="0"/>
                        <a:t>compression</a:t>
                      </a: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endParaRPr lang="en-AU" sz="2000" baseline="0" dirty="0"/>
                    </a:p>
                    <a:p>
                      <a:pPr marL="457200" indent="-457200">
                        <a:buAutoNum type="arabicPeriod"/>
                      </a:pPr>
                      <a:r>
                        <a:rPr lang="en-AU" sz="2000" baseline="0" dirty="0"/>
                        <a:t>Are the particles within the medium spread out? </a:t>
                      </a:r>
                      <a:r>
                        <a:rPr lang="en-AU" sz="2000" b="1" baseline="0" dirty="0"/>
                        <a:t>rarefaction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537" y="5068697"/>
            <a:ext cx="3286125" cy="981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07" y="5221096"/>
            <a:ext cx="3019425" cy="676275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>
          <a:xfrm rot="10800000">
            <a:off x="2466754" y="5948916"/>
            <a:ext cx="366823" cy="63263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Content Placeholder 2">
            <a:extLst>
              <a:ext uri="{FF2B5EF4-FFF2-40B4-BE49-F238E27FC236}">
                <a16:creationId xmlns="" xmlns:a16="http://schemas.microsoft.com/office/drawing/2014/main" id="{44CB129D-136E-4122-A4F7-271A88385B1D}"/>
              </a:ext>
            </a:extLst>
          </p:cNvPr>
          <p:cNvSpPr txBox="1">
            <a:spLocks/>
          </p:cNvSpPr>
          <p:nvPr/>
        </p:nvSpPr>
        <p:spPr>
          <a:xfrm>
            <a:off x="4815682" y="2918638"/>
            <a:ext cx="4493124" cy="2089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rgbClr val="0070C0"/>
                </a:solidFill>
              </a:rPr>
              <a:t>The sound wave is travelling through air. The particles are bunched up, therefore the arrow shows an area of compression.</a:t>
            </a:r>
          </a:p>
        </p:txBody>
      </p:sp>
    </p:spTree>
    <p:extLst>
      <p:ext uri="{BB962C8B-B14F-4D97-AF65-F5344CB8AC3E}">
        <p14:creationId xmlns:p14="http://schemas.microsoft.com/office/powerpoint/2010/main" val="1395435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2" grpId="0" animBg="1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2912</TotalTime>
  <Words>1244</Words>
  <Application>Microsoft Office PowerPoint</Application>
  <PresentationFormat>Widescreen</PresentationFormat>
  <Paragraphs>172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Sound Production Year 9 Physics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Aaron</dc:creator>
  <cp:lastModifiedBy>Microsoft account</cp:lastModifiedBy>
  <cp:revision>42</cp:revision>
  <dcterms:created xsi:type="dcterms:W3CDTF">2018-02-20T13:07:19Z</dcterms:created>
  <dcterms:modified xsi:type="dcterms:W3CDTF">2020-06-04T07:34:20Z</dcterms:modified>
</cp:coreProperties>
</file>

<file path=docProps/thumbnail.jpeg>
</file>